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57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-11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5"/>
          <p:cNvGrpSpPr/>
          <p:nvPr/>
        </p:nvGrpSpPr>
        <p:grpSpPr>
          <a:xfrm>
            <a:off x="0" y="0"/>
            <a:ext cx="1581220" cy="6858000"/>
            <a:chOff x="134471" y="0"/>
            <a:chExt cx="1581220" cy="685800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83676"/>
            <a:stretch>
              <a:fillRect/>
            </a:stretch>
          </p:blipFill>
          <p:spPr>
            <a:xfrm>
              <a:off x="134471" y="0"/>
              <a:ext cx="1358153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447800" y="0"/>
              <a:ext cx="267891" cy="6858000"/>
            </a:xfrm>
            <a:prstGeom prst="rect">
              <a:avLst/>
            </a:prstGeom>
          </p:spPr>
        </p:pic>
      </p:grpSp>
      <p:grpSp>
        <p:nvGrpSpPr>
          <p:cNvPr id="11" name="Group 16"/>
          <p:cNvGrpSpPr/>
          <p:nvPr/>
        </p:nvGrpSpPr>
        <p:grpSpPr>
          <a:xfrm>
            <a:off x="7546266" y="0"/>
            <a:ext cx="1597734" cy="6858000"/>
            <a:chOff x="7413812" y="0"/>
            <a:chExt cx="1597734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r="85125"/>
            <a:stretch>
              <a:fillRect/>
            </a:stretch>
          </p:blipFill>
          <p:spPr>
            <a:xfrm>
              <a:off x="7651376" y="0"/>
              <a:ext cx="136017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7413812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4200" y="3693645"/>
            <a:ext cx="5446713" cy="1470025"/>
          </a:xfrm>
        </p:spPr>
        <p:txBody>
          <a:bodyPr anchor="b" anchorCtr="0"/>
          <a:lstStyle>
            <a:lvl1pPr>
              <a:lnSpc>
                <a:spcPts val="6800"/>
              </a:lnSpc>
              <a:defRPr sz="650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54200" y="5204011"/>
            <a:ext cx="5446713" cy="85164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2578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526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5" name="Picture 14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4841209"/>
            <a:ext cx="6035040" cy="340391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3307977" y="950260"/>
            <a:ext cx="2528046" cy="2528046"/>
          </a:xfrm>
          <a:prstGeom prst="ellipse">
            <a:avLst/>
          </a:prstGeo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762000">
              <a:schemeClr val="accent1">
                <a:alpha val="80000"/>
              </a:schemeClr>
            </a:innerShdw>
            <a:softEdge rad="317500"/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200" y="1851212"/>
            <a:ext cx="5446714" cy="1730375"/>
          </a:xfrm>
        </p:spPr>
        <p:txBody>
          <a:bodyPr anchor="b" anchorCtr="0"/>
          <a:lstStyle>
            <a:lvl1pPr algn="ctr">
              <a:lnSpc>
                <a:spcPts val="6800"/>
              </a:lnSpc>
              <a:defRPr sz="6500" b="0" cap="none" baseline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4200" y="3576918"/>
            <a:ext cx="5446714" cy="829982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9"/>
          <p:cNvGrpSpPr/>
          <p:nvPr/>
        </p:nvGrpSpPr>
        <p:grpSpPr>
          <a:xfrm>
            <a:off x="0" y="0"/>
            <a:ext cx="9144000" cy="1191256"/>
            <a:chOff x="0" y="0"/>
            <a:chExt cx="9144000" cy="1191256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 flipV="1">
            <a:off x="0" y="5666744"/>
            <a:ext cx="9144000" cy="1191256"/>
            <a:chOff x="0" y="0"/>
            <a:chExt cx="9144000" cy="1191256"/>
          </a:xfrm>
        </p:grpSpPr>
        <p:pic>
          <p:nvPicPr>
            <p:cNvPr id="12" name="Picture 11" descr="Overlay-Blank.jpg"/>
            <p:cNvPicPr>
              <a:picLocks noChangeAspect="1"/>
            </p:cNvPicPr>
            <p:nvPr userDrawn="1"/>
          </p:nvPicPr>
          <p:blipFill>
            <a:blip r:embed="rId2"/>
            <a:srcRect b="85555"/>
            <a:stretch>
              <a:fillRect/>
            </a:stretch>
          </p:blipFill>
          <p:spPr>
            <a:xfrm>
              <a:off x="0" y="0"/>
              <a:ext cx="9144000" cy="990600"/>
            </a:xfrm>
            <a:prstGeom prst="rect">
              <a:avLst/>
            </a:prstGeom>
          </p:spPr>
        </p:pic>
        <p:pic>
          <p:nvPicPr>
            <p:cNvPr id="13" name="Picture 12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V="1">
              <a:off x="0" y="923365"/>
              <a:ext cx="9144000" cy="267891"/>
            </a:xfrm>
            <a:prstGeom prst="rect">
              <a:avLst/>
            </a:prstGeom>
          </p:spPr>
        </p:pic>
      </p:grpSp>
      <p:pic>
        <p:nvPicPr>
          <p:cNvPr id="14" name="Picture 13" descr="HR-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480" y="3258805"/>
            <a:ext cx="6035040" cy="34039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0" name="Picture 9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2162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6534" y="1774825"/>
            <a:ext cx="3566160" cy="430371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11" name="Picture 10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12" name="Picture 11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7240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7240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66048" y="1879320"/>
            <a:ext cx="3566160" cy="639762"/>
          </a:xfrm>
        </p:spPr>
        <p:txBody>
          <a:bodyPr anchor="b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66048" y="2590799"/>
            <a:ext cx="3566160" cy="3487739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4766048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  <p:pic>
        <p:nvPicPr>
          <p:cNvPr id="15" name="Picture 14" descr="Overlay-HorizontalBridge.jpg"/>
          <p:cNvPicPr>
            <a:picLocks noChangeAspect="1"/>
          </p:cNvPicPr>
          <p:nvPr/>
        </p:nvPicPr>
        <p:blipFill>
          <a:blip r:embed="rId3"/>
          <a:srcRect t="23425" r="61031" b="39764"/>
          <a:stretch>
            <a:fillRect/>
          </a:stretch>
        </p:blipFill>
        <p:spPr>
          <a:xfrm>
            <a:off x="780052" y="2460812"/>
            <a:ext cx="3563348" cy="986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7" name="Picture 6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8" name="Picture 7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1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9" name="Picture 8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0" name="Picture 9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776" cy="1537447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859" y="381001"/>
            <a:ext cx="3813174" cy="5697537"/>
          </a:xfrm>
        </p:spPr>
        <p:txBody>
          <a:bodyPr>
            <a:normAutofit/>
          </a:bodyPr>
          <a:lstStyle>
            <a:lvl1pPr>
              <a:defRPr sz="2400" b="0"/>
            </a:lvl1pPr>
            <a:lvl2pPr>
              <a:defRPr sz="2200" b="0"/>
            </a:lvl2pPr>
            <a:lvl3pPr>
              <a:defRPr sz="2000" b="0"/>
            </a:lvl3pPr>
            <a:lvl4pPr>
              <a:defRPr sz="1800" b="0"/>
            </a:lvl4pPr>
            <a:lvl5pPr>
              <a:defRPr sz="1800" b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2209801"/>
            <a:ext cx="3612776" cy="32004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Blan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solidFill>
              <a:schemeClr val="accent1">
                <a:lumMod val="40000"/>
                <a:lumOff val="60000"/>
                <a:alpha val="40000"/>
              </a:schemeClr>
            </a:solidFill>
            <a:miter lim="800000"/>
          </a:ln>
          <a:effectLst>
            <a:innerShdw blurRad="457200">
              <a:schemeClr val="accent1">
                <a:alpha val="80000"/>
              </a:schemeClr>
            </a:innerShdw>
            <a:softEdge rad="3175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4267200" y="0"/>
            <a:ext cx="4876800" cy="6858000"/>
            <a:chOff x="4267200" y="0"/>
            <a:chExt cx="4876800" cy="6858000"/>
          </a:xfrm>
        </p:grpSpPr>
        <p:pic>
          <p:nvPicPr>
            <p:cNvPr id="10" name="Picture 9" descr="Overlay-Blank.jpg"/>
            <p:cNvPicPr>
              <a:picLocks noChangeAspect="1"/>
            </p:cNvPicPr>
            <p:nvPr userDrawn="1"/>
          </p:nvPicPr>
          <p:blipFill>
            <a:blip r:embed="rId2"/>
            <a:srcRect l="4302" r="46875"/>
            <a:stretch>
              <a:fillRect/>
            </a:stretch>
          </p:blipFill>
          <p:spPr>
            <a:xfrm>
              <a:off x="4495800" y="0"/>
              <a:ext cx="4648200" cy="6858000"/>
            </a:xfrm>
            <a:prstGeom prst="rect">
              <a:avLst/>
            </a:prstGeom>
          </p:spPr>
        </p:pic>
        <p:pic>
          <p:nvPicPr>
            <p:cNvPr id="11" name="Picture 10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 flipH="1">
              <a:off x="4267200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3612822" cy="1536192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73625" y="381000"/>
            <a:ext cx="3813175" cy="5697538"/>
          </a:xfrm>
          <a:solidFill>
            <a:schemeClr val="bg1">
              <a:lumMod val="85000"/>
            </a:schemeClr>
          </a:solidFill>
          <a:ln w="101600">
            <a:noFill/>
            <a:miter lim="800000"/>
          </a:ln>
          <a:effectLst>
            <a:innerShdw blurRad="457200">
              <a:schemeClr val="tx1">
                <a:lumMod val="50000"/>
                <a:lumOff val="50000"/>
                <a:alpha val="80000"/>
              </a:schemeClr>
            </a:innerShdw>
            <a:softEdge rad="1270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79984" y="2209799"/>
            <a:ext cx="3613792" cy="3222625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400"/>
              </a:spcBef>
              <a:buClr>
                <a:schemeClr val="accent1">
                  <a:lumMod val="60000"/>
                  <a:lumOff val="40000"/>
                </a:schemeClr>
              </a:buClr>
              <a:buFont typeface="Candara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372650"/>
            <a:ext cx="9144000" cy="5485350"/>
            <a:chOff x="0" y="1372650"/>
            <a:chExt cx="9144000" cy="548535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t="23333"/>
            <a:stretch>
              <a:fillRect/>
            </a:stretch>
          </p:blipFill>
          <p:spPr>
            <a:xfrm>
              <a:off x="0" y="1600200"/>
              <a:ext cx="9144000" cy="5257800"/>
            </a:xfrm>
            <a:prstGeom prst="rect">
              <a:avLst/>
            </a:prstGeom>
          </p:spPr>
        </p:pic>
        <p:pic>
          <p:nvPicPr>
            <p:cNvPr id="9" name="Picture 8" descr="Overlay-Horizont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0" y="1372650"/>
              <a:ext cx="9144000" cy="26789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/>
          <p:nvPr/>
        </p:nvGrpSpPr>
        <p:grpSpPr>
          <a:xfrm>
            <a:off x="0" y="0"/>
            <a:ext cx="7696200" cy="6858000"/>
            <a:chOff x="0" y="0"/>
            <a:chExt cx="7696200" cy="6858000"/>
          </a:xfrm>
        </p:grpSpPr>
        <p:pic>
          <p:nvPicPr>
            <p:cNvPr id="8" name="Picture 7" descr="Overlay-Blank.jpg"/>
            <p:cNvPicPr>
              <a:picLocks noChangeAspect="1"/>
            </p:cNvPicPr>
            <p:nvPr userDrawn="1"/>
          </p:nvPicPr>
          <p:blipFill>
            <a:blip r:embed="rId2"/>
            <a:srcRect l="1471" r="16862"/>
            <a:stretch>
              <a:fillRect/>
            </a:stretch>
          </p:blipFill>
          <p:spPr>
            <a:xfrm>
              <a:off x="0" y="0"/>
              <a:ext cx="7467600" cy="6858000"/>
            </a:xfrm>
            <a:prstGeom prst="rect">
              <a:avLst/>
            </a:prstGeom>
          </p:spPr>
        </p:pic>
        <p:pic>
          <p:nvPicPr>
            <p:cNvPr id="9" name="Picture 8" descr="Overlay-VerticalBridge.jpg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428309" y="0"/>
              <a:ext cx="267891" cy="6858000"/>
            </a:xfrm>
            <a:prstGeom prst="rect">
              <a:avLst/>
            </a:prstGeom>
          </p:spPr>
        </p:pic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381001"/>
            <a:ext cx="1447800" cy="5697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381001"/>
            <a:ext cx="6705600" cy="5697537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2162" y="40341"/>
            <a:ext cx="7570787" cy="14119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162" y="1761565"/>
            <a:ext cx="7570787" cy="42896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181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1801A1C1-E502-8845-A811-B21CF69760BD}" type="datetimeFigureOut">
              <a:rPr lang="en-US" smtClean="0"/>
              <a:t>10/20/11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1F0FF07-0CB2-0A45-85E2-A968BCCFD9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2035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lnSpc>
          <a:spcPts val="6000"/>
        </a:lnSpc>
        <a:spcBef>
          <a:spcPct val="0"/>
        </a:spcBef>
        <a:buNone/>
        <a:defRPr sz="5400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4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600" kern="1200">
          <a:solidFill>
            <a:schemeClr val="tx2"/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tx2"/>
        </a:buClr>
        <a:buFont typeface="Candara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Font typeface="Candara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lang="en-US" sz="2000" kern="1200" dirty="0" smtClean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QNevtpscK7s" TargetMode="External"/><Relationship Id="rId4" Type="http://schemas.openxmlformats.org/officeDocument/2006/relationships/hyperlink" Target="http://youtu.be/IEk2rRx5pnU" TargetMode="External"/><Relationship Id="rId5" Type="http://schemas.openxmlformats.org/officeDocument/2006/relationships/hyperlink" Target="http://youtu.be/x9HpVwwt8ZI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tu.be/x4MNk1SNqZ0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z1mhx42dGxo" TargetMode="External"/><Relationship Id="rId4" Type="http://schemas.openxmlformats.org/officeDocument/2006/relationships/hyperlink" Target="http://youtu.be/A_RGIRpVkV8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youtu.be/mfKnYFeHRP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Child Development video clips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325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 you watch </a:t>
            </a:r>
            <a:br>
              <a:rPr lang="en-US" dirty="0" smtClean="0"/>
            </a:br>
            <a:r>
              <a:rPr lang="en-US" dirty="0" smtClean="0"/>
              <a:t>these clips…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Note the tendency of the early walking babies to have little verbalization, even babbling as they concentrate.</a:t>
            </a:r>
          </a:p>
          <a:p>
            <a:r>
              <a:rPr lang="en-US" dirty="0" smtClean="0"/>
              <a:t>Note the tendency of the early talking babies to move less, hold on for support, use their arms with less defined purpose.</a:t>
            </a:r>
          </a:p>
          <a:p>
            <a:r>
              <a:rPr lang="en-US" dirty="0" smtClean="0"/>
              <a:t>It tends to even out over a bit of time. I refer to them as “</a:t>
            </a:r>
            <a:r>
              <a:rPr lang="en-US" dirty="0" err="1" smtClean="0"/>
              <a:t>Walkies</a:t>
            </a:r>
            <a:r>
              <a:rPr lang="en-US" dirty="0" smtClean="0"/>
              <a:t>” and “Talkies”. Children who work on both sets of skills at once tend to seem a bit behind in both sets, but again, it evens out. My own son had 3-word sentences by 9 months and multi-sentence phrases at 12 months, but did not walk until almost 20 months. He did crawl and climb like a maniac, but no walking. And he did not run until fully 2 years. (He is now 28, still chats up a storm, and walks just fine</a:t>
            </a:r>
            <a:r>
              <a:rPr lang="en-US" smtClean="0"/>
              <a:t>…mostly….)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643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Walking babies</a:t>
            </a: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://youtu.be/</a:t>
            </a:r>
            <a:r>
              <a:rPr lang="en-US" dirty="0" smtClean="0">
                <a:hlinkClick r:id="rId2"/>
              </a:rPr>
              <a:t>x4MNk1SNqZ0</a:t>
            </a:r>
            <a:endParaRPr lang="en-US" dirty="0" smtClean="0"/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://youtu.be/</a:t>
            </a:r>
            <a:r>
              <a:rPr lang="en-US" dirty="0" smtClean="0">
                <a:hlinkClick r:id="rId3"/>
              </a:rPr>
              <a:t>QNevtpscK7s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http://youtu.be/</a:t>
            </a:r>
            <a:r>
              <a:rPr lang="en-US" dirty="0" smtClean="0">
                <a:hlinkClick r:id="rId4"/>
              </a:rPr>
              <a:t>IEk2rRx5pnU</a:t>
            </a:r>
            <a:endParaRPr lang="en-US" dirty="0" smtClean="0"/>
          </a:p>
          <a:p>
            <a:r>
              <a:rPr lang="en-US" dirty="0" smtClean="0"/>
              <a:t>Peekaboo – the classic object relations/</a:t>
            </a:r>
            <a:r>
              <a:rPr lang="en-US" smtClean="0"/>
              <a:t>attachment gam</a:t>
            </a:r>
          </a:p>
          <a:p>
            <a:pPr lvl="1"/>
            <a:r>
              <a:rPr lang="en-US" smtClean="0">
                <a:hlinkClick r:id="rId5"/>
              </a:rPr>
              <a:t>http</a:t>
            </a:r>
            <a:r>
              <a:rPr lang="en-US" dirty="0">
                <a:hlinkClick r:id="rId5"/>
              </a:rPr>
              <a:t>://youtu.be/</a:t>
            </a:r>
            <a:r>
              <a:rPr lang="en-US" dirty="0" smtClean="0">
                <a:hlinkClick r:id="rId5"/>
              </a:rPr>
              <a:t>x9HpVwwt8ZI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32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Talking babies</a:t>
            </a:r>
          </a:p>
          <a:p>
            <a:pPr lvl="1"/>
            <a:r>
              <a:rPr lang="en-US" dirty="0">
                <a:hlinkClick r:id="rId2"/>
              </a:rPr>
              <a:t>http://youtu.be/</a:t>
            </a:r>
            <a:r>
              <a:rPr lang="en-US" dirty="0" smtClean="0">
                <a:hlinkClick r:id="rId2"/>
              </a:rPr>
              <a:t>mfKnYFeHRPA</a:t>
            </a:r>
            <a:endParaRPr lang="en-US" dirty="0" smtClean="0"/>
          </a:p>
          <a:p>
            <a:pPr lvl="1"/>
            <a:r>
              <a:rPr lang="en-US" dirty="0">
                <a:hlinkClick r:id="rId3"/>
              </a:rPr>
              <a:t>http://youtu.be/</a:t>
            </a:r>
            <a:r>
              <a:rPr lang="en-US" dirty="0" smtClean="0">
                <a:hlinkClick r:id="rId3"/>
              </a:rPr>
              <a:t>z1mhx42dGxo</a:t>
            </a:r>
            <a:endParaRPr lang="en-US" dirty="0" smtClean="0"/>
          </a:p>
          <a:p>
            <a:pPr lvl="1"/>
            <a:r>
              <a:rPr lang="en-US" dirty="0">
                <a:hlinkClick r:id="rId4"/>
              </a:rPr>
              <a:t>http://youtu.be/</a:t>
            </a:r>
            <a:r>
              <a:rPr lang="en-US" dirty="0" smtClean="0">
                <a:hlinkClick r:id="rId4"/>
              </a:rPr>
              <a:t>A_RGIRpVkV8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83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Infusion">
  <a:themeElements>
    <a:clrScheme name="Infusion">
      <a:dk1>
        <a:sysClr val="windowText" lastClr="000000"/>
      </a:dk1>
      <a:lt1>
        <a:sysClr val="window" lastClr="FFFFFF"/>
      </a:lt1>
      <a:dk2>
        <a:srgbClr val="2F1F58"/>
      </a:dk2>
      <a:lt2>
        <a:srgbClr val="B7A9E0"/>
      </a:lt2>
      <a:accent1>
        <a:srgbClr val="8C73D0"/>
      </a:accent1>
      <a:accent2>
        <a:srgbClr val="C2E8C4"/>
      </a:accent2>
      <a:accent3>
        <a:srgbClr val="C5A6E8"/>
      </a:accent3>
      <a:accent4>
        <a:srgbClr val="B45EC7"/>
      </a:accent4>
      <a:accent5>
        <a:srgbClr val="9FDAFB"/>
      </a:accent5>
      <a:accent6>
        <a:srgbClr val="95C5B0"/>
      </a:accent6>
      <a:hlink>
        <a:srgbClr val="744AE0"/>
      </a:hlink>
      <a:folHlink>
        <a:srgbClr val="8D8AD1"/>
      </a:folHlink>
    </a:clrScheme>
    <a:fontScheme name="Infusion">
      <a:majorFont>
        <a:latin typeface="Mistral"/>
        <a:ea typeface=""/>
        <a:cs typeface=""/>
        <a:font script="Jpan" typeface="ＤＦＰ行書体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Infus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300000"/>
                <a:lumMod val="125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70000"/>
                <a:satMod val="120000"/>
              </a:schemeClr>
              <a:schemeClr val="phClr">
                <a:tint val="70000"/>
                <a:satMod val="135000"/>
              </a:schemeClr>
            </a:duotone>
          </a:blip>
          <a:tile tx="0" ty="0" sx="40000" sy="40000" flip="none" algn="tl"/>
        </a:blipFill>
      </a:fillStyleLst>
      <a:lnStyleLst>
        <a:ln w="38100" cap="flat" cmpd="sng" algn="ctr">
          <a:solidFill>
            <a:schemeClr val="phClr">
              <a:alpha val="70000"/>
              <a:satMod val="105000"/>
            </a:schemeClr>
          </a:solidFill>
          <a:prstDash val="solid"/>
          <a:miter/>
        </a:ln>
        <a:ln w="50800" cap="flat" cmpd="sng" algn="ctr">
          <a:solidFill>
            <a:schemeClr val="phClr">
              <a:alpha val="50000"/>
            </a:schemeClr>
          </a:solidFill>
          <a:prstDash val="solid"/>
          <a:miter/>
        </a:ln>
        <a:ln w="88900" cap="flat" cmpd="sng" algn="ctr">
          <a:solidFill>
            <a:schemeClr val="phClr">
              <a:alpha val="40000"/>
            </a:schemeClr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innerShdw blurRad="190500" dir="13500000">
              <a:srgbClr val="000000">
                <a:alpha val="50000"/>
              </a:srgbClr>
            </a:innerShdw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3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4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  <a:blipFill rotWithShape="1">
          <a:blip xmlns:r="http://schemas.openxmlformats.org/officeDocument/2006/relationships" r:embed="rId5">
            <a:duotone>
              <a:schemeClr val="phClr">
                <a:shade val="70000"/>
                <a:satMod val="500000"/>
                <a:lumMod val="50000"/>
              </a:schemeClr>
              <a:schemeClr val="phClr">
                <a:satMod val="800000"/>
                <a:lumMod val="2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Infusion.thmx</Template>
  <TotalTime>19</TotalTime>
  <Words>237</Words>
  <Application>Microsoft Macintosh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Infusion</vt:lpstr>
      <vt:lpstr>Child Development video clips</vt:lpstr>
      <vt:lpstr>As you watch  these clips…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Development video clips</dc:title>
  <dc:creator>Elaine Hammond</dc:creator>
  <cp:lastModifiedBy>Elaine Hammond</cp:lastModifiedBy>
  <cp:revision>2</cp:revision>
  <dcterms:created xsi:type="dcterms:W3CDTF">2011-10-20T23:50:38Z</dcterms:created>
  <dcterms:modified xsi:type="dcterms:W3CDTF">2011-10-21T00:25:46Z</dcterms:modified>
</cp:coreProperties>
</file>